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Montserrat"/>
      <p:regular r:id="rId15"/>
      <p:bold r:id="rId16"/>
      <p:italic r:id="rId17"/>
      <p:boldItalic r:id="rId18"/>
    </p:embeddedFont>
    <p:embeddedFont>
      <p:font typeface="La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.fntdata"/><Relationship Id="rId11" Type="http://schemas.openxmlformats.org/officeDocument/2006/relationships/slide" Target="slides/slide6.xml"/><Relationship Id="rId22" Type="http://schemas.openxmlformats.org/officeDocument/2006/relationships/font" Target="fonts/Lato-boldItalic.fntdata"/><Relationship Id="rId10" Type="http://schemas.openxmlformats.org/officeDocument/2006/relationships/slide" Target="slides/slide5.xml"/><Relationship Id="rId21" Type="http://schemas.openxmlformats.org/officeDocument/2006/relationships/font" Target="fonts/La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slide" Target="slides/slide9.xml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7de979dfe3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7de979dfe3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7de979dfe3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7de979dfe3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7de979dfe3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7de979dfe3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7de979dfe3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7de979dfe3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3782ebaf6573ab8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3782ebaf6573ab8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782ebaf6573ab8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3782ebaf6573ab8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35d8e73fa3a041b7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35d8e73fa3a041b7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35d8e73fa3a041b7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35d8e73fa3a041b7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Mälumäng NR5</a:t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111500" y="69700"/>
            <a:ext cx="8224800" cy="76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Ajalugu</a:t>
            </a:r>
            <a:endParaRPr/>
          </a:p>
        </p:txBody>
      </p:sp>
      <p:sp>
        <p:nvSpPr>
          <p:cNvPr id="141" name="Google Shape;141;p14"/>
          <p:cNvSpPr txBox="1"/>
          <p:nvPr>
            <p:ph idx="1" type="body"/>
          </p:nvPr>
        </p:nvSpPr>
        <p:spPr>
          <a:xfrm>
            <a:off x="111600" y="836200"/>
            <a:ext cx="8224800" cy="43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t" sz="1800"/>
              <a:t>Mis sõja käigus toimus Narva lahing? Põhjasõja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t" sz="1800"/>
              <a:t>1632 aastal avati Tartu Ülikool. Mis keeles toimus seal õppetöö? Ladina keeles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t" sz="1800"/>
              <a:t>Milline linn sai 1901. aastal endale esimese eestlasest linnapea? Kas Võru, Viljandi või Valga? Valga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t" sz="1800"/>
              <a:t>12. märtsil 1964 avati Eestis üks kino kus oli kokku 1015 istekohta. Mis kino? Kosmos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/>
          <p:nvPr>
            <p:ph type="title"/>
          </p:nvPr>
        </p:nvSpPr>
        <p:spPr>
          <a:xfrm>
            <a:off x="0" y="0"/>
            <a:ext cx="8336400" cy="73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Teadus ja Tehnika</a:t>
            </a:r>
            <a:endParaRPr/>
          </a:p>
        </p:txBody>
      </p:sp>
      <p:sp>
        <p:nvSpPr>
          <p:cNvPr id="147" name="Google Shape;147;p15"/>
          <p:cNvSpPr txBox="1"/>
          <p:nvPr>
            <p:ph idx="1" type="body"/>
          </p:nvPr>
        </p:nvSpPr>
        <p:spPr>
          <a:xfrm>
            <a:off x="0" y="738900"/>
            <a:ext cx="8336400" cy="440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t" sz="1800"/>
              <a:t>Aastal 1976 laskus Marsi pinnale esimene kosmoseaparaat, mis täitis oma missiooni edukalt ning püstitas Marsil viibimise rekordi (2307 päeva). Mis on selle kosmoseaparaadi nimi?  Viking-1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t" sz="1800"/>
              <a:t>Samuel Colt leiutas aastal 1835 midagi, mis muutis kogu sõjandust mitmeks aastaks. Mille ta leiutas?  Revolver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t" sz="1800"/>
              <a:t>1867 aastal esitas Alfred Nobel patenditaotluse. Millele? Kas dünamiidile, pesumasinale või revolvrile?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t" sz="1800"/>
              <a:t>USA-s asub maailma pikim maanteevõrk, mis ulatub Alaskast Tsiilini. Mis on selle maantee nimi? Pan-Ameerika maantee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/>
          <p:nvPr>
            <p:ph type="title"/>
          </p:nvPr>
        </p:nvSpPr>
        <p:spPr>
          <a:xfrm>
            <a:off x="0" y="0"/>
            <a:ext cx="8336400" cy="8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Muusika</a:t>
            </a:r>
            <a:endParaRPr/>
          </a:p>
        </p:txBody>
      </p:sp>
      <p:sp>
        <p:nvSpPr>
          <p:cNvPr id="153" name="Google Shape;153;p16"/>
          <p:cNvSpPr txBox="1"/>
          <p:nvPr>
            <p:ph idx="1" type="body"/>
          </p:nvPr>
        </p:nvSpPr>
        <p:spPr>
          <a:xfrm>
            <a:off x="0" y="808500"/>
            <a:ext cx="8336400" cy="433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t" sz="1800">
                <a:solidFill>
                  <a:srgbClr val="FFFFFF"/>
                </a:solidFill>
              </a:rPr>
              <a:t>Mis on laulu nimi ja kes on esitaja? Mojito ja esitaja smilers</a:t>
            </a:r>
            <a:endParaRPr sz="1800"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t" sz="1800">
                <a:solidFill>
                  <a:srgbClr val="FFFFFF"/>
                </a:solidFill>
              </a:rPr>
              <a:t>Mis on laulu nimi ja kes on esitaja? Shape of you ja esitaja Ed Sheeran</a:t>
            </a:r>
            <a:endParaRPr sz="1800"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t" sz="1800">
                <a:solidFill>
                  <a:srgbClr val="FFFFFF"/>
                </a:solidFill>
              </a:rPr>
              <a:t>Mis on laulu nimi ja kes on esitaja? Nädalalõpp ja esitaja Koit Toome</a:t>
            </a:r>
            <a:endParaRPr sz="1800"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t" sz="1800">
                <a:solidFill>
                  <a:srgbClr val="FFFFFF"/>
                </a:solidFill>
              </a:rPr>
              <a:t>Mis on laulu nimi ja kes on esitaja? Counting Stars ja esitaja OneRepublic</a:t>
            </a:r>
            <a:endParaRPr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"/>
          <p:cNvSpPr txBox="1"/>
          <p:nvPr>
            <p:ph type="title"/>
          </p:nvPr>
        </p:nvSpPr>
        <p:spPr>
          <a:xfrm>
            <a:off x="0" y="0"/>
            <a:ext cx="8336400" cy="91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Eesti Vabariik</a:t>
            </a:r>
            <a:endParaRPr/>
          </a:p>
        </p:txBody>
      </p:sp>
      <p:sp>
        <p:nvSpPr>
          <p:cNvPr id="159" name="Google Shape;159;p17"/>
          <p:cNvSpPr txBox="1"/>
          <p:nvPr>
            <p:ph idx="1" type="body"/>
          </p:nvPr>
        </p:nvSpPr>
        <p:spPr>
          <a:xfrm>
            <a:off x="201964" y="913800"/>
            <a:ext cx="8336400" cy="422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t" sz="1800"/>
              <a:t>Mis on selle tänava nimi ,kus allkirjastati 2. veebruaril 1920 rahuleping Venemaaga? Vanemuise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t" sz="1800"/>
              <a:t>23. veebruaril 1918 loeti esmakordselt ette Eesti iseseisvusmanifest. Kus? Pärnus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t" sz="1800"/>
              <a:t>Nimetage kõik Eesti presidendid (õiges järjekorras) v: </a:t>
            </a:r>
            <a:r>
              <a:rPr lang="et" sz="1800"/>
              <a:t>Konstantin Päts, Lennart Meri, Arnold Rüütel,Toomas Henrik Ilves ja Kersti Kaljulaid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t" sz="1800"/>
              <a:t>Mitu isamaakõnet on pidanud Carl Robert Jakobson? Kas 2, 3 või 4 kõnet? 3</a:t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 txBox="1"/>
          <p:nvPr>
            <p:ph type="title"/>
          </p:nvPr>
        </p:nvSpPr>
        <p:spPr>
          <a:xfrm>
            <a:off x="0" y="0"/>
            <a:ext cx="7038900" cy="9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Varia</a:t>
            </a:r>
            <a:endParaRPr/>
          </a:p>
        </p:txBody>
      </p:sp>
      <p:sp>
        <p:nvSpPr>
          <p:cNvPr id="165" name="Google Shape;165;p18"/>
          <p:cNvSpPr txBox="1"/>
          <p:nvPr>
            <p:ph idx="1" type="body"/>
          </p:nvPr>
        </p:nvSpPr>
        <p:spPr>
          <a:xfrm>
            <a:off x="0" y="907800"/>
            <a:ext cx="9144000" cy="423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t" sz="1800"/>
              <a:t>Mis on maailmas enimlevinud kolmesõnaline väljend/lause? V:Made in China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t" sz="1800"/>
              <a:t>Mis on lühendi NATO täispikk nimetus? V:North Atlantic Treaty Organisation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t" sz="1800"/>
              <a:t>Mida pidid kõik Põhja-Korea õpetajad 1990ndatel oskama (peale põhiaine), et saada õpetajaks? V: Akordionit mängida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t" sz="1800"/>
              <a:t>Pluuto on 1930. aastal avastatud viie kaaslasega taevakeha Päikesesüsteemis. Alates avastamisest kuni 2006. aastani nimetati teda planeediks. Miks ei peeta teda enam planeediks? V: Pluuto ei vasta planeedile esitatud kriteeeriumitele (Ta on väiksem kui taevakehad mis ta ümber  ringlevad)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9"/>
          <p:cNvSpPr txBox="1"/>
          <p:nvPr>
            <p:ph type="title"/>
          </p:nvPr>
        </p:nvSpPr>
        <p:spPr>
          <a:xfrm>
            <a:off x="-11" y="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Sport</a:t>
            </a:r>
            <a:endParaRPr/>
          </a:p>
        </p:txBody>
      </p:sp>
      <p:sp>
        <p:nvSpPr>
          <p:cNvPr id="171" name="Google Shape;171;p19"/>
          <p:cNvSpPr txBox="1"/>
          <p:nvPr>
            <p:ph idx="1" type="body"/>
          </p:nvPr>
        </p:nvSpPr>
        <p:spPr>
          <a:xfrm>
            <a:off x="0" y="914100"/>
            <a:ext cx="9144000" cy="422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t" sz="1800"/>
              <a:t>Mitu km jookseb keskmine jalgpallur ühe matši jooksul (v.a väravavaht)? 13 (+/-1)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t" sz="1800"/>
              <a:t>Kui kiiresti võib lennata golfipall? (+/-15) V: 275km/h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t" sz="1800"/>
              <a:t>Millise suure saavutusega said hakkama Eesti laskesuusatajad Oja ja Zahkna jaanuari lõpus? Saavutasid laskesuusatamisel mk etappil Sloveenias paarissegateates 2.koha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t" sz="1800"/>
              <a:t>Kuidas läks Ott Tänakul hooaja esimene sõit? V: Sõitis kraavi</a:t>
            </a: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0"/>
          <p:cNvSpPr txBox="1"/>
          <p:nvPr>
            <p:ph type="title"/>
          </p:nvPr>
        </p:nvSpPr>
        <p:spPr>
          <a:xfrm>
            <a:off x="-8" y="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Geograafia</a:t>
            </a:r>
            <a:endParaRPr/>
          </a:p>
        </p:txBody>
      </p:sp>
      <p:sp>
        <p:nvSpPr>
          <p:cNvPr id="177" name="Google Shape;177;p20"/>
          <p:cNvSpPr txBox="1"/>
          <p:nvPr>
            <p:ph idx="1" type="body"/>
          </p:nvPr>
        </p:nvSpPr>
        <p:spPr>
          <a:xfrm>
            <a:off x="-12" y="91410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t" sz="1800"/>
              <a:t>Mis nime kannab väike piirkond lõuna-Ameerikas, mis kuulub Prantsusmaale ning kasutab ka Prantsuse trikoloori oma rahvuslipuna? V: Prantsuse Gujaana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t" sz="1800"/>
              <a:t>Mis on Tori põrgu? (asub Pärnumaal) V: koobas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t" sz="1800"/>
              <a:t>Mis riike läbib põhjapolaarjoon? Nimeta vähemalt neli V: Norra, Rootsi, Soome, Venemaa, USA(alaska), Kanada, Gröönimaa, Island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t" sz="1800"/>
              <a:t>Millised Eesti kõrgustikud ulatuvad ka Läti territooriumile? V: Sakala kõrgustik, Haanja kõrgustik</a:t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1"/>
          <p:cNvSpPr txBox="1"/>
          <p:nvPr>
            <p:ph type="title"/>
          </p:nvPr>
        </p:nvSpPr>
        <p:spPr>
          <a:xfrm>
            <a:off x="0" y="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Estica</a:t>
            </a:r>
            <a:endParaRPr/>
          </a:p>
        </p:txBody>
      </p:sp>
      <p:sp>
        <p:nvSpPr>
          <p:cNvPr id="183" name="Google Shape;183;p21"/>
          <p:cNvSpPr txBox="1"/>
          <p:nvPr>
            <p:ph idx="1" type="body"/>
          </p:nvPr>
        </p:nvSpPr>
        <p:spPr>
          <a:xfrm>
            <a:off x="0" y="91410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t" sz="1800"/>
              <a:t>Millise Eesti linna nimi tähendab rootsi keeles 11? V: Elva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t" sz="1800"/>
              <a:t>Eesti keelde on tulnud paljudest keeltest sõnu, Poola keelest on tulnud ainult üks. Milline? Vuntsid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t" sz="1800"/>
              <a:t>Mis on Eesti vanim ettevõte, mis avati 1422 aastal? V: Raeapteek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t" sz="1800"/>
              <a:t>Mis aastal uppus parvlaev Estonia? V: 1994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